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8"/>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7" r:id="rId34"/>
    <p:sldId id="298" r:id="rId35"/>
    <p:sldId id="299" r:id="rId36"/>
    <p:sldId id="292" r:id="rId37"/>
    <p:sldId id="300" r:id="rId38"/>
    <p:sldId id="301" r:id="rId39"/>
    <p:sldId id="293" r:id="rId40"/>
    <p:sldId id="294" r:id="rId41"/>
    <p:sldId id="305" r:id="rId42"/>
    <p:sldId id="314" r:id="rId43"/>
    <p:sldId id="307" r:id="rId44"/>
    <p:sldId id="312" r:id="rId45"/>
    <p:sldId id="308" r:id="rId46"/>
    <p:sldId id="306" r:id="rId47"/>
    <p:sldId id="309" r:id="rId48"/>
    <p:sldId id="311" r:id="rId49"/>
    <p:sldId id="313" r:id="rId50"/>
    <p:sldId id="315" r:id="rId51"/>
    <p:sldId id="316" r:id="rId52"/>
    <p:sldId id="317" r:id="rId53"/>
    <p:sldId id="318" r:id="rId54"/>
    <p:sldId id="320" r:id="rId55"/>
    <p:sldId id="310"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82"/>
            <p14:sldId id="283"/>
            <p14:sldId id="284"/>
            <p14:sldId id="285"/>
            <p14:sldId id="286"/>
            <p14:sldId id="287"/>
            <p14:sldId id="288"/>
            <p14:sldId id="289"/>
            <p14:sldId id="291"/>
            <p14:sldId id="297"/>
            <p14:sldId id="298"/>
            <p14:sldId id="299"/>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8"/>
    <p:restoredTop sz="88085"/>
  </p:normalViewPr>
  <p:slideViewPr>
    <p:cSldViewPr snapToGrid="0">
      <p:cViewPr varScale="1">
        <p:scale>
          <a:sx n="85" d="100"/>
          <a:sy n="85" d="100"/>
        </p:scale>
        <p:origin x="208" y="576"/>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41</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308120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3">
            <a:extLst>
              <a:ext uri="{FF2B5EF4-FFF2-40B4-BE49-F238E27FC236}">
                <a16:creationId xmlns:a16="http://schemas.microsoft.com/office/drawing/2014/main" id="{E35D184E-9657-BC18-05A8-8AA5A9BBE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2">
            <a:extLst>
              <a:ext uri="{FF2B5EF4-FFF2-40B4-BE49-F238E27FC236}">
                <a16:creationId xmlns:a16="http://schemas.microsoft.com/office/drawing/2014/main" id="{35FA5364-0A0F-CDCC-77A7-4A90025DE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2" name="Graphic 1">
            <a:extLst>
              <a:ext uri="{FF2B5EF4-FFF2-40B4-BE49-F238E27FC236}">
                <a16:creationId xmlns:a16="http://schemas.microsoft.com/office/drawing/2014/main" id="{A2CD0F8B-3729-8E3E-7E31-355B224043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4" name="Graphic 3">
            <a:extLst>
              <a:ext uri="{FF2B5EF4-FFF2-40B4-BE49-F238E27FC236}">
                <a16:creationId xmlns:a16="http://schemas.microsoft.com/office/drawing/2014/main" id="{4E3BED7D-154B-1067-8618-12A1A43C5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760487">
            <a:off x="6990323" y="3177937"/>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8129839">
            <a:off x="7034408" y="3239879"/>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16A8-05C2-D377-1194-A7E7921D6337}"/>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01C85ECB-BBAA-A97C-10B8-EBAB2C70C2EB}"/>
              </a:ext>
            </a:extLst>
          </p:cNvPr>
          <p:cNvSpPr>
            <a:spLocks noGrp="1"/>
          </p:cNvSpPr>
          <p:nvPr>
            <p:ph idx="1"/>
          </p:nvPr>
        </p:nvSpPr>
        <p:spPr/>
        <p:txBody>
          <a:bodyPr/>
          <a:lstStyle/>
          <a:p>
            <a:r>
              <a:rPr lang="en-US" dirty="0"/>
              <a:t>In this exercise, we’ll:</a:t>
            </a:r>
          </a:p>
          <a:p>
            <a:pPr lvl="1"/>
            <a:r>
              <a:rPr lang="en-US" dirty="0"/>
              <a:t>Motivate the need for interior mutability</a:t>
            </a:r>
          </a:p>
          <a:p>
            <a:pPr lvl="1"/>
            <a:r>
              <a:rPr lang="en-US" dirty="0"/>
              <a:t>Encapsulate the interior mutability behind a clean interface</a:t>
            </a:r>
          </a:p>
          <a:p>
            <a:pPr lvl="1"/>
            <a:r>
              <a:rPr lang="en-US" dirty="0"/>
              <a:t>Verify it with </a:t>
            </a:r>
            <a:r>
              <a:rPr lang="en-US" dirty="0" err="1"/>
              <a:t>Verus</a:t>
            </a:r>
            <a:endParaRPr lang="en-US" dirty="0"/>
          </a:p>
        </p:txBody>
      </p:sp>
      <p:sp>
        <p:nvSpPr>
          <p:cNvPr id="4" name="Slide Number Placeholder 3">
            <a:extLst>
              <a:ext uri="{FF2B5EF4-FFF2-40B4-BE49-F238E27FC236}">
                <a16:creationId xmlns:a16="http://schemas.microsoft.com/office/drawing/2014/main" id="{50CDE596-38A1-395D-76D9-5A89BBD9E7A6}"/>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02251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25</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989757" y="1573967"/>
            <a:ext cx="3477718" cy="1139253"/>
          </a:xfrm>
          <a:prstGeom prst="wedgeRoundRectCallout">
            <a:avLst>
              <a:gd name="adj1" fmla="val -88303"/>
              <a:gd name="adj2" fmla="val -1776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Suppose we have some expensive but </a:t>
            </a:r>
            <a:r>
              <a:rPr lang="en-US" b="1" dirty="0"/>
              <a:t>deterministic</a:t>
            </a:r>
            <a:r>
              <a:rPr lang="en-US"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7" y="3097082"/>
            <a:ext cx="3477718" cy="1139253"/>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We can </a:t>
            </a:r>
            <a:r>
              <a:rPr lang="en-US" b="1" dirty="0"/>
              <a:t>memorize</a:t>
            </a:r>
            <a:r>
              <a:rPr lang="en-US"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26</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rgbClr val="000000"/>
                </a:solidFill>
                <a:cs typeface="Consolas" panose="020B0609020204030204" pitchFamily="49" charset="0"/>
              </a:rPr>
              <a:t>Cell</a:t>
            </a:r>
          </a:p>
          <a:p>
            <a:r>
              <a:rPr lang="en-US" dirty="0" err="1">
                <a:solidFill>
                  <a:srgbClr val="000000"/>
                </a:solidFill>
                <a:cs typeface="Consolas" panose="020B0609020204030204" pitchFamily="49" charset="0"/>
              </a:rPr>
              <a:t>RefCell</a:t>
            </a:r>
            <a:endParaRPr lang="en-US" dirty="0">
              <a:solidFill>
                <a:srgbClr val="000000"/>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36494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D61F996-E927-660E-32C4-A4176964E18B}"/>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Tree>
    <p:extLst>
      <p:ext uri="{BB962C8B-B14F-4D97-AF65-F5344CB8AC3E}">
        <p14:creationId xmlns:p14="http://schemas.microsoft.com/office/powerpoint/2010/main" val="110858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cs typeface="Consolas" panose="020B0609020204030204" pitchFamily="49" charset="0"/>
              </a:rPr>
              <a:t>RwLock</a:t>
            </a:r>
            <a:endParaRPr lang="en-US" dirty="0">
              <a:solidFill>
                <a:schemeClr val="accent4">
                  <a:lumMod val="75000"/>
                </a:schemeClr>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Tree>
    <p:extLst>
      <p:ext uri="{BB962C8B-B14F-4D97-AF65-F5344CB8AC3E}">
        <p14:creationId xmlns:p14="http://schemas.microsoft.com/office/powerpoint/2010/main" val="1541521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highlight>
                  <a:srgbClr val="00FFFF"/>
                </a:highlight>
                <a:cs typeface="Consolas" panose="020B0609020204030204" pitchFamily="49" charset="0"/>
              </a:rPr>
              <a:t>RwLock</a:t>
            </a:r>
            <a:endParaRPr lang="en-US" dirty="0">
              <a:solidFill>
                <a:schemeClr val="accent4">
                  <a:lumMod val="75000"/>
                </a:schemeClr>
              </a:solidFill>
              <a:highlight>
                <a:srgbClr val="00FFFF"/>
              </a:highlight>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
        <p:nvSpPr>
          <p:cNvPr id="6" name="TextBox 5">
            <a:extLst>
              <a:ext uri="{FF2B5EF4-FFF2-40B4-BE49-F238E27FC236}">
                <a16:creationId xmlns:a16="http://schemas.microsoft.com/office/drawing/2014/main" id="{4849123D-C51F-83E9-A87A-6C1D55651251}"/>
              </a:ext>
            </a:extLst>
          </p:cNvPr>
          <p:cNvSpPr txBox="1"/>
          <p:nvPr/>
        </p:nvSpPr>
        <p:spPr>
          <a:xfrm>
            <a:off x="9611190" y="4026726"/>
            <a:ext cx="2342214" cy="2031325"/>
          </a:xfrm>
          <a:prstGeom prst="rect">
            <a:avLst/>
          </a:prstGeom>
          <a:noFill/>
        </p:spPr>
        <p:txBody>
          <a:bodyPr wrap="square" rtlCol="0">
            <a:spAutoFit/>
          </a:bodyPr>
          <a:lstStyle/>
          <a:p>
            <a:pPr algn="ctr"/>
            <a:r>
              <a:rPr lang="en-US" dirty="0"/>
              <a:t>(I’m not going to be optimizing thread contention or anything, and I’m only choosing </a:t>
            </a:r>
            <a:r>
              <a:rPr lang="en-US" dirty="0" err="1"/>
              <a:t>RwLock</a:t>
            </a:r>
            <a:r>
              <a:rPr lang="en-US" dirty="0"/>
              <a:t> because it has the best </a:t>
            </a:r>
            <a:r>
              <a:rPr lang="en-US" dirty="0" err="1"/>
              <a:t>Verus</a:t>
            </a:r>
            <a:r>
              <a:rPr lang="en-US" dirty="0"/>
              <a:t> support)</a:t>
            </a:r>
          </a:p>
        </p:txBody>
      </p:sp>
    </p:spTree>
    <p:extLst>
      <p:ext uri="{BB962C8B-B14F-4D97-AF65-F5344CB8AC3E}">
        <p14:creationId xmlns:p14="http://schemas.microsoft.com/office/powerpoint/2010/main" val="192660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32</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With Rust’s </a:t>
            </a:r>
            <a:r>
              <a:rPr lang="en-US" dirty="0" err="1"/>
              <a:t>RwLock</a:t>
            </a:r>
            <a:r>
              <a:rPr lang="en-US" dirty="0"/>
              <a:t>, the lock is automatically released when </a:t>
            </a:r>
            <a:r>
              <a:rPr lang="en-US" sz="1600" dirty="0">
                <a:highlight>
                  <a:srgbClr val="00FFFF"/>
                </a:highlight>
                <a:latin typeface="Consolas" panose="020B0609020204030204" pitchFamily="49" charset="0"/>
                <a:cs typeface="Consolas" panose="020B0609020204030204" pitchFamily="49" charset="0"/>
              </a:rPr>
              <a:t>handle</a:t>
            </a:r>
            <a:r>
              <a:rPr lang="en-US" dirty="0"/>
              <a:t> goes out of scope.</a:t>
            </a:r>
          </a:p>
          <a:p>
            <a:pPr algn="ctr"/>
            <a:endParaRPr lang="en-US" dirty="0"/>
          </a:p>
          <a:p>
            <a:pPr algn="ctr"/>
            <a:r>
              <a:rPr lang="en-US" dirty="0">
                <a:solidFill>
                  <a:srgbClr val="FF0000"/>
                </a:solidFill>
              </a:rPr>
              <a:t>Note though this </a:t>
            </a:r>
            <a:r>
              <a:rPr lang="en-US" i="1" dirty="0">
                <a:solidFill>
                  <a:srgbClr val="FF0000"/>
                </a:solidFill>
              </a:rPr>
              <a:t>isn’t</a:t>
            </a:r>
            <a:r>
              <a:rPr lang="en-US" dirty="0">
                <a:solidFill>
                  <a:srgbClr val="FF0000"/>
                </a:solidFill>
              </a:rPr>
              <a:t> true for </a:t>
            </a:r>
            <a:r>
              <a:rPr lang="en-US" dirty="0" err="1">
                <a:solidFill>
                  <a:srgbClr val="FF0000"/>
                </a:solidFill>
              </a:rPr>
              <a:t>Verus’s</a:t>
            </a:r>
            <a:r>
              <a:rPr lang="en-US" dirty="0">
                <a:solidFill>
                  <a:srgbClr val="FF0000"/>
                </a:solidFill>
              </a:rPr>
              <a:t> </a:t>
            </a:r>
            <a:r>
              <a:rPr lang="en-US" sz="1600" dirty="0" err="1">
                <a:solidFill>
                  <a:srgbClr val="FF0000"/>
                </a:solidFill>
                <a:latin typeface="Consolas" panose="020B0609020204030204" pitchFamily="49" charset="0"/>
                <a:cs typeface="Consolas" panose="020B0609020204030204" pitchFamily="49" charset="0"/>
              </a:rPr>
              <a:t>RwLock</a:t>
            </a:r>
            <a:r>
              <a:rPr lang="en-US" dirty="0">
                <a:solidFill>
                  <a:srgbClr val="FF0000"/>
                </a:solidFill>
              </a:rPr>
              <a:t> in </a:t>
            </a:r>
            <a:r>
              <a:rPr lang="en-US" sz="1600" dirty="0" err="1">
                <a:solidFill>
                  <a:srgbClr val="FF0000"/>
                </a:solidFill>
                <a:latin typeface="Consolas" panose="020B0609020204030204" pitchFamily="49" charset="0"/>
                <a:cs typeface="Consolas" panose="020B0609020204030204" pitchFamily="49" charset="0"/>
              </a:rPr>
              <a:t>vstd</a:t>
            </a:r>
            <a:endParaRPr lang="en-US" sz="16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379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35</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36</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54530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509336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a:xfrm>
            <a:off x="838200" y="1825625"/>
            <a:ext cx="10515600" cy="740867"/>
          </a:xfrm>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604436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interior mutation is encapsulated </a:t>
            </a:r>
          </a:p>
        </p:txBody>
      </p:sp>
    </p:spTree>
    <p:extLst>
      <p:ext uri="{BB962C8B-B14F-4D97-AF65-F5344CB8AC3E}">
        <p14:creationId xmlns:p14="http://schemas.microsoft.com/office/powerpoint/2010/main" val="391065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40</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44</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4031"/>
              <a:gd name="adj2" fmla="val -30713"/>
              <a:gd name="adj3" fmla="val 16667"/>
            </a:avLst>
          </a:prstGeom>
          <a:solidFill>
            <a:schemeClr val="bg1"/>
          </a:solidFill>
          <a:ln w="57150">
            <a:solidFill>
              <a:schemeClr val="accent1">
                <a:lumMod val="95000"/>
                <a:lumOff val="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Tree>
    <p:extLst>
      <p:ext uri="{BB962C8B-B14F-4D97-AF65-F5344CB8AC3E}">
        <p14:creationId xmlns:p14="http://schemas.microsoft.com/office/powerpoint/2010/main" val="1136573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45</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50</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55</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844</TotalTime>
  <Words>4285</Words>
  <Application>Microsoft Macintosh PowerPoint</Application>
  <PresentationFormat>Widescreen</PresentationFormat>
  <Paragraphs>694</Paragraphs>
  <Slides>56</Slides>
  <Notes>12</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[RwLock demo]</vt:lpstr>
      <vt:lpstr>Verifying the memoizer</vt:lpstr>
      <vt:lpstr>Verifying the memoizer</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16</cp:revision>
  <dcterms:created xsi:type="dcterms:W3CDTF">2024-10-22T23:37:27Z</dcterms:created>
  <dcterms:modified xsi:type="dcterms:W3CDTF">2024-10-25T20:39:22Z</dcterms:modified>
</cp:coreProperties>
</file>